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4" r:id="rId4"/>
    <p:sldId id="260" r:id="rId5"/>
    <p:sldId id="269" r:id="rId6"/>
    <p:sldId id="268" r:id="rId7"/>
    <p:sldId id="270" r:id="rId8"/>
    <p:sldId id="277" r:id="rId9"/>
    <p:sldId id="276" r:id="rId10"/>
    <p:sldId id="275" r:id="rId11"/>
    <p:sldId id="274" r:id="rId12"/>
    <p:sldId id="272" r:id="rId13"/>
    <p:sldId id="271" r:id="rId14"/>
    <p:sldId id="281" r:id="rId15"/>
    <p:sldId id="280" r:id="rId16"/>
    <p:sldId id="279" r:id="rId17"/>
    <p:sldId id="278" r:id="rId18"/>
    <p:sldId id="287" r:id="rId19"/>
    <p:sldId id="286" r:id="rId20"/>
    <p:sldId id="285" r:id="rId21"/>
    <p:sldId id="282" r:id="rId22"/>
    <p:sldId id="283" r:id="rId23"/>
    <p:sldId id="284" r:id="rId24"/>
    <p:sldId id="273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18" Type="http://schemas.openxmlformats.org/officeDocument/2006/relationships/image" Target="../media/image7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6.jpeg"/><Relationship Id="rId2" Type="http://schemas.openxmlformats.org/officeDocument/2006/relationships/image" Target="../media/image2.jpeg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19" Type="http://schemas.openxmlformats.org/officeDocument/2006/relationships/image" Target="../media/image78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lna.org/wp-content/uploads/2016/09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8429684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alt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Проект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 развитию речи в подготовительной к школе группе.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 теме:</a:t>
            </a:r>
            <a:endParaRPr lang="ru-RU" alt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«Сказки читаем- речь развиваем!»</a:t>
            </a:r>
          </a:p>
          <a:p>
            <a:pPr algn="r">
              <a:lnSpc>
                <a:spcPct val="80000"/>
              </a:lnSpc>
              <a:defRPr/>
            </a:pPr>
            <a:endParaRPr lang="ru-RU" altLang="ru-RU" sz="6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Проект подготовили: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Воспитатели МБДОУ </a:t>
            </a:r>
            <a:r>
              <a:rPr lang="ru-RU" alt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Тогучинского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района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alt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Тогучинский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детский сад №2»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Кизунова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Н.В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Машурина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К.В</a:t>
            </a:r>
            <a:endParaRPr lang="ru-RU" alt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43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43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развивающей предметно- пространственной  среды</a:t>
            </a:r>
            <a:endParaRPr lang="ru-RU" sz="28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фото\IMG_20201026_10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467" y="-28932413"/>
            <a:ext cx="5643603" cy="4232702"/>
          </a:xfrm>
          <a:prstGeom prst="rect">
            <a:avLst/>
          </a:prstGeom>
          <a:noFill/>
        </p:spPr>
      </p:pic>
      <p:pic>
        <p:nvPicPr>
          <p:cNvPr id="1027" name="Picture 3" descr="C:\Users\1\Desktop\фото\IMG_20201026_10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58469"/>
            <a:ext cx="7072361" cy="504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фото\IMG_20201102_10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7072362" cy="3429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ЛЭПБУК «Развитие речи для дошколят»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1\Desktop\фото\IMG_20201102_10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00108"/>
            <a:ext cx="3343032" cy="210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68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00043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фотовыставки «Сказки читаем – речь развиваем!»</a:t>
            </a:r>
            <a:endParaRPr lang="ru-RU" sz="2800" i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1\Desktop\101MSDCF\2020-11-04\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5143536" cy="4732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428604"/>
            <a:ext cx="6786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Социально-коммуникативное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развитие: Дидактическая игра «Отгадай кто я и из какой сказки», 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собири</a:t>
            </a:r>
            <a:r>
              <a:rPr lang="ru-RU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пазлы</a:t>
            </a:r>
            <a:r>
              <a:rPr lang="ru-RU" sz="2000" b="1" i="1" u="sng" dirty="0" smtClean="0">
                <a:solidFill>
                  <a:srgbClr val="002060"/>
                </a:solidFill>
              </a:rPr>
              <a:t>, 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д</a:t>
            </a:r>
            <a:r>
              <a:rPr lang="ru-RU" sz="2000" b="1" i="1" u="sng" dirty="0" smtClean="0">
                <a:solidFill>
                  <a:srgbClr val="002060"/>
                </a:solidFill>
              </a:rPr>
              <a:t>/и «что перепутал художник?», сказки в 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мнемо</a:t>
            </a:r>
            <a:r>
              <a:rPr lang="ru-RU" sz="2000" b="1" i="1" u="sng" dirty="0" smtClean="0">
                <a:solidFill>
                  <a:srgbClr val="002060"/>
                </a:solidFill>
              </a:rPr>
              <a:t> таблицах, 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д</a:t>
            </a:r>
            <a:r>
              <a:rPr lang="ru-RU" sz="2000" b="1" i="1" u="sng" dirty="0" smtClean="0">
                <a:solidFill>
                  <a:srgbClr val="002060"/>
                </a:solidFill>
              </a:rPr>
              <a:t>/и «к какому роду </a:t>
            </a:r>
            <a:r>
              <a:rPr lang="ru-RU" sz="2000" b="1" i="1" u="sng" dirty="0" err="1" smtClean="0">
                <a:solidFill>
                  <a:srgbClr val="002060"/>
                </a:solidFill>
              </a:rPr>
              <a:t>орносится</a:t>
            </a:r>
            <a:r>
              <a:rPr lang="ru-RU" sz="2000" b="1" i="1" u="sng" dirty="0" smtClean="0">
                <a:solidFill>
                  <a:srgbClr val="002060"/>
                </a:solidFill>
              </a:rPr>
              <a:t>?»</a:t>
            </a:r>
            <a:endParaRPr lang="ru-RU" sz="2000" i="1" u="sng" dirty="0">
              <a:solidFill>
                <a:srgbClr val="002060"/>
              </a:solidFill>
            </a:endParaRPr>
          </a:p>
        </p:txBody>
      </p:sp>
      <p:pic>
        <p:nvPicPr>
          <p:cNvPr id="15361" name="Picture 1" descr="C:\Users\1\Desktop\фото\IMG_20201102_091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14488"/>
            <a:ext cx="2000264" cy="1772383"/>
          </a:xfrm>
          <a:prstGeom prst="rect">
            <a:avLst/>
          </a:prstGeom>
          <a:noFill/>
        </p:spPr>
      </p:pic>
      <p:pic>
        <p:nvPicPr>
          <p:cNvPr id="15362" name="Picture 2" descr="C:\Users\1\Desktop\фото\IMG_20201102_092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857364"/>
            <a:ext cx="1785950" cy="1650612"/>
          </a:xfrm>
          <a:prstGeom prst="rect">
            <a:avLst/>
          </a:prstGeom>
          <a:noFill/>
        </p:spPr>
      </p:pic>
      <p:pic>
        <p:nvPicPr>
          <p:cNvPr id="15363" name="Picture 3" descr="C:\Users\1\Desktop\фото\IMG_20201102_092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429132"/>
            <a:ext cx="1714512" cy="2000263"/>
          </a:xfrm>
          <a:prstGeom prst="rect">
            <a:avLst/>
          </a:prstGeom>
          <a:noFill/>
        </p:spPr>
      </p:pic>
      <p:pic>
        <p:nvPicPr>
          <p:cNvPr id="15364" name="Picture 4" descr="C:\Users\1\Desktop\фото\IMG_20201102_0859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143248"/>
            <a:ext cx="1575584" cy="1214446"/>
          </a:xfrm>
          <a:prstGeom prst="rect">
            <a:avLst/>
          </a:prstGeom>
          <a:noFill/>
        </p:spPr>
      </p:pic>
      <p:pic>
        <p:nvPicPr>
          <p:cNvPr id="15365" name="Picture 5" descr="C:\Users\1\Desktop\101MSDCF\2020-08-19\919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785926"/>
            <a:ext cx="1879060" cy="1393636"/>
          </a:xfrm>
          <a:prstGeom prst="rect">
            <a:avLst/>
          </a:prstGeom>
          <a:noFill/>
        </p:spPr>
      </p:pic>
      <p:pic>
        <p:nvPicPr>
          <p:cNvPr id="15366" name="Picture 6" descr="C:\Users\1\Desktop\101MSDCF\2020-08-19\9198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835956"/>
            <a:ext cx="1857388" cy="2504343"/>
          </a:xfrm>
          <a:prstGeom prst="rect">
            <a:avLst/>
          </a:prstGeom>
          <a:noFill/>
        </p:spPr>
      </p:pic>
      <p:pic>
        <p:nvPicPr>
          <p:cNvPr id="15367" name="Picture 7" descr="C:\Users\1\Desktop\101MSDCF\2020-08-19\920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071942"/>
            <a:ext cx="2854309" cy="211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28604"/>
            <a:ext cx="64294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Познавательное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развитие: «математический теремок» -состав числа, чтение художественной литературы, рассматривание иллюстраций к сказкам, просмотр познавательных мультфильмов.</a:t>
            </a:r>
          </a:p>
          <a:p>
            <a:endParaRPr lang="ru-RU" sz="3600" i="1" u="sng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101MSDCF\2020-11-04\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43380"/>
            <a:ext cx="2500330" cy="2237855"/>
          </a:xfrm>
          <a:prstGeom prst="rect">
            <a:avLst/>
          </a:prstGeom>
          <a:noFill/>
        </p:spPr>
      </p:pic>
      <p:pic>
        <p:nvPicPr>
          <p:cNvPr id="6" name="Picture 1" descr="C:\Users\1\Desktop\фото\IMG_20201102_12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928802"/>
            <a:ext cx="2000264" cy="2081638"/>
          </a:xfrm>
          <a:prstGeom prst="rect">
            <a:avLst/>
          </a:prstGeom>
          <a:noFill/>
        </p:spPr>
      </p:pic>
      <p:pic>
        <p:nvPicPr>
          <p:cNvPr id="7" name="Picture 2" descr="C:\Users\1\Desktop\фото\IMG_20201102_084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85926"/>
            <a:ext cx="2220494" cy="1940064"/>
          </a:xfrm>
          <a:prstGeom prst="rect">
            <a:avLst/>
          </a:prstGeom>
          <a:noFill/>
        </p:spPr>
      </p:pic>
      <p:pic>
        <p:nvPicPr>
          <p:cNvPr id="3076" name="Picture 4" descr="C:\Users\1\Desktop\101MSDCF\2020-11-04\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421516" y="3508310"/>
            <a:ext cx="1238652" cy="1651536"/>
          </a:xfrm>
          <a:prstGeom prst="rect">
            <a:avLst/>
          </a:prstGeom>
          <a:noFill/>
        </p:spPr>
      </p:pic>
      <p:pic>
        <p:nvPicPr>
          <p:cNvPr id="3077" name="Picture 5" descr="C:\Users\1\Desktop\101MSDCF\2020-11-04\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500438"/>
            <a:ext cx="1857388" cy="1393041"/>
          </a:xfrm>
          <a:prstGeom prst="rect">
            <a:avLst/>
          </a:prstGeom>
          <a:noFill/>
        </p:spPr>
      </p:pic>
      <p:pic>
        <p:nvPicPr>
          <p:cNvPr id="3078" name="Picture 6" descr="C:\Users\1\Desktop\101MSDCF\2020-11-04\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857364"/>
            <a:ext cx="1143008" cy="1524010"/>
          </a:xfrm>
          <a:prstGeom prst="rect">
            <a:avLst/>
          </a:prstGeom>
          <a:noFill/>
        </p:spPr>
      </p:pic>
      <p:pic>
        <p:nvPicPr>
          <p:cNvPr id="3079" name="Picture 7" descr="C:\Users\1\Desktop\101MSDCF\2020-11-04\0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929198"/>
            <a:ext cx="1193480" cy="1591306"/>
          </a:xfrm>
          <a:prstGeom prst="rect">
            <a:avLst/>
          </a:prstGeom>
          <a:noFill/>
        </p:spPr>
      </p:pic>
      <p:pic>
        <p:nvPicPr>
          <p:cNvPr id="3080" name="Picture 8" descr="C:\Users\1\Desktop\101MSDCF\2020-11-04\0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5000636"/>
            <a:ext cx="1178709" cy="1571612"/>
          </a:xfrm>
          <a:prstGeom prst="rect">
            <a:avLst/>
          </a:prstGeom>
          <a:noFill/>
        </p:spPr>
      </p:pic>
      <p:pic>
        <p:nvPicPr>
          <p:cNvPr id="3081" name="Picture 9" descr="C:\Users\1\Desktop\101MSDCF\2020-11-04\0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786322"/>
            <a:ext cx="1193480" cy="159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28604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Речевое развитие: Придумай загадку про сказку, заучивание стихотворений по </a:t>
            </a:r>
            <a:r>
              <a:rPr lang="ru-RU" b="1" i="1" u="sng" dirty="0" err="1" smtClean="0">
                <a:solidFill>
                  <a:srgbClr val="002060"/>
                </a:solidFill>
              </a:rPr>
              <a:t>мнемо</a:t>
            </a:r>
            <a:r>
              <a:rPr lang="ru-RU" b="1" i="1" u="sng" dirty="0" smtClean="0">
                <a:solidFill>
                  <a:srgbClr val="002060"/>
                </a:solidFill>
              </a:rPr>
              <a:t> таблицам, рассказ сказки по </a:t>
            </a:r>
            <a:r>
              <a:rPr lang="ru-RU" b="1" i="1" u="sng" dirty="0" err="1" smtClean="0">
                <a:solidFill>
                  <a:srgbClr val="002060"/>
                </a:solidFill>
              </a:rPr>
              <a:t>мнемо</a:t>
            </a:r>
            <a:r>
              <a:rPr lang="ru-RU" b="1" i="1" u="sng" dirty="0" smtClean="0">
                <a:solidFill>
                  <a:srgbClr val="002060"/>
                </a:solidFill>
              </a:rPr>
              <a:t> таблице, проговаривание </a:t>
            </a:r>
            <a:r>
              <a:rPr lang="ru-RU" b="1" i="1" u="sng" dirty="0" err="1" smtClean="0">
                <a:solidFill>
                  <a:srgbClr val="002060"/>
                </a:solidFill>
              </a:rPr>
              <a:t>скороговорок,правильное</a:t>
            </a:r>
            <a:r>
              <a:rPr lang="ru-RU" b="1" i="1" u="sng" dirty="0" smtClean="0">
                <a:solidFill>
                  <a:srgbClr val="002060"/>
                </a:solidFill>
              </a:rPr>
              <a:t> применение предлогов при составлении </a:t>
            </a:r>
            <a:r>
              <a:rPr lang="ru-RU" b="1" i="1" u="sng" dirty="0" err="1" smtClean="0">
                <a:solidFill>
                  <a:srgbClr val="002060"/>
                </a:solidFill>
              </a:rPr>
              <a:t>предложеня</a:t>
            </a:r>
            <a:r>
              <a:rPr lang="ru-RU" b="1" i="1" u="sng" dirty="0" smtClean="0">
                <a:solidFill>
                  <a:srgbClr val="002060"/>
                </a:solidFill>
              </a:rPr>
              <a:t>, составление предложения по картинкам, составление рассказа по картинкам.</a:t>
            </a:r>
            <a:endParaRPr lang="ru-RU" i="1" u="sng" dirty="0">
              <a:solidFill>
                <a:srgbClr val="002060"/>
              </a:solidFill>
            </a:endParaRPr>
          </a:p>
        </p:txBody>
      </p:sp>
      <p:pic>
        <p:nvPicPr>
          <p:cNvPr id="11265" name="Picture 1" descr="C:\Users\1\Desktop\101MSDCF\2020-08-19\92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71678"/>
            <a:ext cx="1714512" cy="1857388"/>
          </a:xfrm>
          <a:prstGeom prst="rect">
            <a:avLst/>
          </a:prstGeom>
          <a:noFill/>
        </p:spPr>
      </p:pic>
      <p:pic>
        <p:nvPicPr>
          <p:cNvPr id="11266" name="Picture 2" descr="C:\Users\1\Desktop\101MSDCF\2020-08-19\92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286388"/>
            <a:ext cx="1643074" cy="1204737"/>
          </a:xfrm>
          <a:prstGeom prst="rect">
            <a:avLst/>
          </a:prstGeom>
          <a:noFill/>
        </p:spPr>
      </p:pic>
      <p:pic>
        <p:nvPicPr>
          <p:cNvPr id="11267" name="Picture 3" descr="C:\Users\1\Desktop\101MSDCF\2020-08-19\92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214554"/>
            <a:ext cx="1857388" cy="1377562"/>
          </a:xfrm>
          <a:prstGeom prst="rect">
            <a:avLst/>
          </a:prstGeom>
          <a:noFill/>
        </p:spPr>
      </p:pic>
      <p:pic>
        <p:nvPicPr>
          <p:cNvPr id="11269" name="Picture 5" descr="C:\Users\1\Desktop\101MSDCF\2020-08-19\919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533139" y="3825183"/>
            <a:ext cx="1149556" cy="1357322"/>
          </a:xfrm>
          <a:prstGeom prst="rect">
            <a:avLst/>
          </a:prstGeom>
          <a:noFill/>
        </p:spPr>
      </p:pic>
      <p:pic>
        <p:nvPicPr>
          <p:cNvPr id="11270" name="Picture 6" descr="C:\Users\1\Desktop\101MSDCF\2020-08-19\919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357826"/>
            <a:ext cx="1428760" cy="1147969"/>
          </a:xfrm>
          <a:prstGeom prst="rect">
            <a:avLst/>
          </a:prstGeom>
          <a:noFill/>
        </p:spPr>
      </p:pic>
      <p:pic>
        <p:nvPicPr>
          <p:cNvPr id="11271" name="Picture 7" descr="C:\Users\1\Desktop\фото\16042848740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4357694"/>
            <a:ext cx="1428760" cy="1905013"/>
          </a:xfrm>
          <a:prstGeom prst="rect">
            <a:avLst/>
          </a:prstGeom>
          <a:noFill/>
        </p:spPr>
      </p:pic>
      <p:pic>
        <p:nvPicPr>
          <p:cNvPr id="13313" name="Picture 1" descr="C:\Users\1\Desktop\101MSDCF\2020-11-04\0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285992"/>
            <a:ext cx="1357322" cy="1809763"/>
          </a:xfrm>
          <a:prstGeom prst="rect">
            <a:avLst/>
          </a:prstGeom>
          <a:noFill/>
        </p:spPr>
      </p:pic>
      <p:pic>
        <p:nvPicPr>
          <p:cNvPr id="13314" name="Picture 2" descr="C:\Users\1\Desktop\101MSDCF\2020-11-04\0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2143116"/>
            <a:ext cx="1285884" cy="1714512"/>
          </a:xfrm>
          <a:prstGeom prst="rect">
            <a:avLst/>
          </a:prstGeom>
          <a:noFill/>
        </p:spPr>
      </p:pic>
      <p:pic>
        <p:nvPicPr>
          <p:cNvPr id="13315" name="Picture 3" descr="C:\Users\1\Desktop\101MSDCF\2020-11-04\06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643314"/>
            <a:ext cx="1214446" cy="1619261"/>
          </a:xfrm>
          <a:prstGeom prst="rect">
            <a:avLst/>
          </a:prstGeom>
          <a:noFill/>
        </p:spPr>
      </p:pic>
      <p:pic>
        <p:nvPicPr>
          <p:cNvPr id="13316" name="Picture 4" descr="C:\Users\1\Desktop\101MSDCF\2020-11-04\0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3714752"/>
            <a:ext cx="1071570" cy="1428760"/>
          </a:xfrm>
          <a:prstGeom prst="rect">
            <a:avLst/>
          </a:prstGeom>
          <a:noFill/>
        </p:spPr>
      </p:pic>
      <p:pic>
        <p:nvPicPr>
          <p:cNvPr id="13317" name="Picture 5" descr="C:\Users\1\Desktop\101MSDCF\2020-10-24\00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4071942"/>
            <a:ext cx="1571630" cy="209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00043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Ознакомление с художественной литературой:</a:t>
            </a:r>
          </a:p>
          <a:p>
            <a:r>
              <a:rPr lang="ru-RU" sz="2000" b="1" i="1" u="sng" dirty="0" smtClean="0">
                <a:solidFill>
                  <a:srgbClr val="002060"/>
                </a:solidFill>
              </a:rPr>
              <a:t>Чтение русских народных сказок, пересказ сказки, рассматривание иллюстраций с изображением героев сказок.</a:t>
            </a:r>
          </a:p>
        </p:txBody>
      </p:sp>
      <p:pic>
        <p:nvPicPr>
          <p:cNvPr id="12290" name="Picture 2" descr="C:\Users\1\Desktop\фото\IMG_20201102_092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2143140" cy="2000264"/>
          </a:xfrm>
          <a:prstGeom prst="rect">
            <a:avLst/>
          </a:prstGeom>
          <a:noFill/>
        </p:spPr>
      </p:pic>
      <p:pic>
        <p:nvPicPr>
          <p:cNvPr id="6" name="Picture 2" descr="C:\Users\1\Desktop\фото\IMG_20201102_084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928802"/>
            <a:ext cx="1928826" cy="1785950"/>
          </a:xfrm>
          <a:prstGeom prst="rect">
            <a:avLst/>
          </a:prstGeom>
          <a:noFill/>
        </p:spPr>
      </p:pic>
      <p:pic>
        <p:nvPicPr>
          <p:cNvPr id="7" name="Picture 1" descr="C:\Users\1\Desktop\фото\IMG_20201102_121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928802"/>
            <a:ext cx="1500198" cy="1821433"/>
          </a:xfrm>
          <a:prstGeom prst="rect">
            <a:avLst/>
          </a:prstGeom>
          <a:noFill/>
        </p:spPr>
      </p:pic>
      <p:pic>
        <p:nvPicPr>
          <p:cNvPr id="12291" name="Picture 3" descr="C:\Users\1\Desktop\101MSDCF\2020-11-04\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1971048" y="1685240"/>
            <a:ext cx="1890000" cy="2520000"/>
          </a:xfrm>
          <a:prstGeom prst="rect">
            <a:avLst/>
          </a:prstGeom>
          <a:noFill/>
        </p:spPr>
      </p:pic>
      <p:pic>
        <p:nvPicPr>
          <p:cNvPr id="10" name="Picture 2" descr="C:\Users\1\Desktop\101MSDCF\2020-11-04\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71942"/>
            <a:ext cx="2191504" cy="2231438"/>
          </a:xfrm>
          <a:prstGeom prst="rect">
            <a:avLst/>
          </a:prstGeom>
          <a:noFill/>
        </p:spPr>
      </p:pic>
      <p:pic>
        <p:nvPicPr>
          <p:cNvPr id="11" name="Picture 3" descr="C:\Users\1\Desktop\101MSDCF\2020-11-04\0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545919" y="3954753"/>
            <a:ext cx="255170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00042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</a:rPr>
              <a:t>Театрализованная деятельность</a:t>
            </a:r>
          </a:p>
          <a:p>
            <a:r>
              <a:rPr lang="ru-RU" sz="3200" b="1" i="1" u="sng" dirty="0" smtClean="0">
                <a:solidFill>
                  <a:srgbClr val="002060"/>
                </a:solidFill>
              </a:rPr>
              <a:t>По </a:t>
            </a:r>
            <a:r>
              <a:rPr lang="ru-RU" sz="3200" b="1" i="1" u="sng" dirty="0" err="1" smtClean="0">
                <a:solidFill>
                  <a:srgbClr val="002060"/>
                </a:solidFill>
              </a:rPr>
              <a:t>казкам</a:t>
            </a:r>
            <a:r>
              <a:rPr lang="ru-RU" sz="3200" b="1" i="1" u="sng" dirty="0" smtClean="0">
                <a:solidFill>
                  <a:srgbClr val="002060"/>
                </a:solidFill>
              </a:rPr>
              <a:t> «</a:t>
            </a:r>
            <a:r>
              <a:rPr lang="ru-RU" sz="3200" b="1" i="1" u="sng" dirty="0" err="1" smtClean="0">
                <a:solidFill>
                  <a:srgbClr val="002060"/>
                </a:solidFill>
              </a:rPr>
              <a:t>Тетемок</a:t>
            </a:r>
            <a:r>
              <a:rPr lang="ru-RU" sz="3200" b="1" i="1" u="sng" dirty="0" smtClean="0">
                <a:solidFill>
                  <a:srgbClr val="002060"/>
                </a:solidFill>
              </a:rPr>
              <a:t>», «Репка»</a:t>
            </a:r>
            <a:endParaRPr lang="ru-RU" sz="3200" i="1" u="sng" dirty="0">
              <a:solidFill>
                <a:srgbClr val="002060"/>
              </a:solidFill>
            </a:endParaRPr>
          </a:p>
        </p:txBody>
      </p:sp>
      <p:pic>
        <p:nvPicPr>
          <p:cNvPr id="13313" name="Picture 1" descr="C:\Users\1\Desktop\фото\IMG_20201102_094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2143140" cy="2212647"/>
          </a:xfrm>
          <a:prstGeom prst="rect">
            <a:avLst/>
          </a:prstGeom>
          <a:noFill/>
        </p:spPr>
      </p:pic>
      <p:pic>
        <p:nvPicPr>
          <p:cNvPr id="13314" name="Picture 2" descr="C:\Users\1\Desktop\фото\IMG_20201102_104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14488"/>
            <a:ext cx="2500331" cy="2356789"/>
          </a:xfrm>
          <a:prstGeom prst="rect">
            <a:avLst/>
          </a:prstGeom>
          <a:noFill/>
        </p:spPr>
      </p:pic>
      <p:pic>
        <p:nvPicPr>
          <p:cNvPr id="13315" name="Picture 3" descr="C:\Users\1\Desktop\фото\IMG_20201102_11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804278"/>
            <a:ext cx="2714644" cy="2542811"/>
          </a:xfrm>
          <a:prstGeom prst="rect">
            <a:avLst/>
          </a:prstGeom>
          <a:noFill/>
        </p:spPr>
      </p:pic>
      <p:pic>
        <p:nvPicPr>
          <p:cNvPr id="11265" name="Picture 1" descr="C:\Users\1\Desktop\101MSDCF\2020-10-24\1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1475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14480" y="428604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lang="ru-RU" sz="2000" b="1" i="1" u="sng" baseline="0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u="sng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«Мой любимый сказочный</a:t>
            </a:r>
            <a:r>
              <a:rPr kumimoji="0" lang="ru-RU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персонаж»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1\Desktop\фото\IMG-20201102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1928826" cy="2571768"/>
          </a:xfrm>
          <a:prstGeom prst="rect">
            <a:avLst/>
          </a:prstGeom>
          <a:noFill/>
        </p:spPr>
      </p:pic>
      <p:pic>
        <p:nvPicPr>
          <p:cNvPr id="4099" name="Picture 3" descr="C:\Users\1\Desktop\фото\IMG-20201102-WA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667119" cy="2750339"/>
          </a:xfrm>
          <a:prstGeom prst="rect">
            <a:avLst/>
          </a:prstGeom>
          <a:noFill/>
        </p:spPr>
      </p:pic>
      <p:pic>
        <p:nvPicPr>
          <p:cNvPr id="4100" name="Picture 4" descr="C:\Users\1\Desktop\фото\IMG-20201102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2000232" cy="266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002060"/>
                </a:solidFill>
              </a:rPr>
              <a:t>Аппликация «Животные из сказок»</a:t>
            </a:r>
            <a:endParaRPr lang="ru-RU" sz="4000" i="1" u="sng" dirty="0">
              <a:solidFill>
                <a:srgbClr val="002060"/>
              </a:solidFill>
            </a:endParaRPr>
          </a:p>
        </p:txBody>
      </p:sp>
      <p:pic>
        <p:nvPicPr>
          <p:cNvPr id="9217" name="Picture 1" descr="C:\Users\1\Desktop\101MSDCF\2020-11-04\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3762400" cy="3643338"/>
          </a:xfrm>
          <a:prstGeom prst="rect">
            <a:avLst/>
          </a:prstGeom>
          <a:noFill/>
        </p:spPr>
      </p:pic>
      <p:pic>
        <p:nvPicPr>
          <p:cNvPr id="9218" name="Picture 2" descr="C:\Users\1\Desktop\101MSDCF\2020-11-04\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14422"/>
            <a:ext cx="1977190" cy="2160000"/>
          </a:xfrm>
          <a:prstGeom prst="rect">
            <a:avLst/>
          </a:prstGeom>
          <a:noFill/>
        </p:spPr>
      </p:pic>
      <p:pic>
        <p:nvPicPr>
          <p:cNvPr id="9219" name="Picture 3" descr="C:\Users\1\Desktop\101MSDCF\2020-11-04\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876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42860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Цель проекта: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1071546"/>
            <a:ext cx="65008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Развитие коммуникативно-речевых способностей дошкольников через русскую народную сказку в условиях специально организованной образовательной деятельности через актуализацию собственного личностного опыта в процессе понимания и формирования интереса к речевому общению ; воспитание у детей любви к русским народным сказкам, как к произведению искусства. , возобновление традиции семейного чтения с помощью привлечения родителей к реализации проекта и дальнейшей совместной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428604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</a:rPr>
              <a:t>Работа с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родителями: Изготовление дидактических игр по развитию речи</a:t>
            </a:r>
            <a:endParaRPr lang="ru-RU" sz="2800" i="1" u="sng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1\Desktop\101MSDCF\2020-11-04\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2143140" cy="2069239"/>
          </a:xfrm>
          <a:prstGeom prst="rect">
            <a:avLst/>
          </a:prstGeom>
          <a:noFill/>
        </p:spPr>
      </p:pic>
      <p:pic>
        <p:nvPicPr>
          <p:cNvPr id="5" name="Picture 2" descr="C:\Users\1\Desktop\101MSDCF\2020-11-04\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2071702" cy="2129590"/>
          </a:xfrm>
          <a:prstGeom prst="rect">
            <a:avLst/>
          </a:prstGeom>
          <a:noFill/>
        </p:spPr>
      </p:pic>
      <p:pic>
        <p:nvPicPr>
          <p:cNvPr id="6" name="Picture 4" descr="C:\Users\1\Desktop\101MSDCF\2020-11-04\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643050"/>
            <a:ext cx="2143140" cy="2143140"/>
          </a:xfrm>
          <a:prstGeom prst="rect">
            <a:avLst/>
          </a:prstGeom>
          <a:noFill/>
        </p:spPr>
      </p:pic>
      <p:pic>
        <p:nvPicPr>
          <p:cNvPr id="8193" name="Picture 1" descr="C:\Users\1\Desktop\101MSDCF\2020-11-04\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571612"/>
            <a:ext cx="1714512" cy="2146666"/>
          </a:xfrm>
          <a:prstGeom prst="rect">
            <a:avLst/>
          </a:prstGeom>
          <a:noFill/>
        </p:spPr>
      </p:pic>
      <p:pic>
        <p:nvPicPr>
          <p:cNvPr id="8194" name="Picture 2" descr="C:\Users\1\Desktop\101MSDCF\2020-11-04\0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894952"/>
            <a:ext cx="2000264" cy="2463006"/>
          </a:xfrm>
          <a:prstGeom prst="rect">
            <a:avLst/>
          </a:prstGeom>
          <a:noFill/>
        </p:spPr>
      </p:pic>
      <p:pic>
        <p:nvPicPr>
          <p:cNvPr id="8195" name="Picture 3" descr="C:\Users\1\Desktop\101MSDCF\2020-11-04\0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5" y="3857628"/>
            <a:ext cx="19288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00166" y="357166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речевого развития детей и для самостоятельной художественно-речевой деятельности у нас в группе созданы все условия: оборудованы книжный уголок, речевой уголок, уголок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ряжения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уголок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изодеятельности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Ребенок в них действует добровольно, т.к. созданы все возможности для проявления субъективности в общении.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1\Desktop\фото\IMG_20201102_09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7"/>
            <a:ext cx="1714512" cy="1851415"/>
          </a:xfrm>
          <a:prstGeom prst="rect">
            <a:avLst/>
          </a:prstGeom>
          <a:noFill/>
        </p:spPr>
      </p:pic>
      <p:pic>
        <p:nvPicPr>
          <p:cNvPr id="5123" name="Picture 3" descr="C:\Users\1\Desktop\фото\1603953906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071678"/>
            <a:ext cx="2095515" cy="1571636"/>
          </a:xfrm>
          <a:prstGeom prst="rect">
            <a:avLst/>
          </a:prstGeom>
          <a:noFill/>
        </p:spPr>
      </p:pic>
      <p:pic>
        <p:nvPicPr>
          <p:cNvPr id="5124" name="Picture 4" descr="C:\Users\1\Desktop\101MSDCF\2020-11-04\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857628"/>
            <a:ext cx="2214578" cy="2571768"/>
          </a:xfrm>
          <a:prstGeom prst="rect">
            <a:avLst/>
          </a:prstGeom>
          <a:noFill/>
        </p:spPr>
      </p:pic>
      <p:pic>
        <p:nvPicPr>
          <p:cNvPr id="5125" name="Picture 5" descr="C:\Users\1\Desktop\101MSDCF\2020-10-24\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000504"/>
            <a:ext cx="2143140" cy="2301359"/>
          </a:xfrm>
          <a:prstGeom prst="rect">
            <a:avLst/>
          </a:prstGeom>
          <a:noFill/>
        </p:spPr>
      </p:pic>
      <p:pic>
        <p:nvPicPr>
          <p:cNvPr id="5126" name="Picture 6" descr="C:\Users\1\Desktop\101MSDCF\2020-10-24\2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071678"/>
            <a:ext cx="182704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</a:rPr>
              <a:t>«Дома играем, читаем – речь развиваем»</a:t>
            </a:r>
            <a:endParaRPr lang="ru-RU" sz="3200" b="1" i="1" u="sng" dirty="0">
              <a:solidFill>
                <a:srgbClr val="002060"/>
              </a:solidFill>
            </a:endParaRPr>
          </a:p>
        </p:txBody>
      </p:sp>
      <p:pic>
        <p:nvPicPr>
          <p:cNvPr id="6145" name="Picture 1" descr="C:\Users\1\Desktop\101MSDCF\2020-10-24\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1285884" cy="961399"/>
          </a:xfrm>
          <a:prstGeom prst="rect">
            <a:avLst/>
          </a:prstGeom>
          <a:noFill/>
        </p:spPr>
      </p:pic>
      <p:pic>
        <p:nvPicPr>
          <p:cNvPr id="6146" name="Picture 2" descr="C:\Users\1\Desktop\101MSDCF\2020-10-24\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14620"/>
            <a:ext cx="1357322" cy="1014811"/>
          </a:xfrm>
          <a:prstGeom prst="rect">
            <a:avLst/>
          </a:prstGeom>
          <a:noFill/>
        </p:spPr>
      </p:pic>
      <p:pic>
        <p:nvPicPr>
          <p:cNvPr id="6147" name="Picture 3" descr="C:\Users\1\Desktop\101MSDCF\2020-10-24\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357298"/>
            <a:ext cx="1719887" cy="1285885"/>
          </a:xfrm>
          <a:prstGeom prst="rect">
            <a:avLst/>
          </a:prstGeom>
          <a:noFill/>
        </p:spPr>
      </p:pic>
      <p:pic>
        <p:nvPicPr>
          <p:cNvPr id="6148" name="Picture 4" descr="C:\Users\1\Desktop\101MSDCF\2020-10-24\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714620"/>
            <a:ext cx="1857388" cy="1388688"/>
          </a:xfrm>
          <a:prstGeom prst="rect">
            <a:avLst/>
          </a:prstGeom>
          <a:noFill/>
        </p:spPr>
      </p:pic>
      <p:pic>
        <p:nvPicPr>
          <p:cNvPr id="6149" name="Picture 5" descr="C:\Users\1\Desktop\101MSDCF\2020-10-24\0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1934" y="1500175"/>
            <a:ext cx="854578" cy="1143008"/>
          </a:xfrm>
          <a:prstGeom prst="rect">
            <a:avLst/>
          </a:prstGeom>
          <a:noFill/>
        </p:spPr>
      </p:pic>
      <p:pic>
        <p:nvPicPr>
          <p:cNvPr id="6150" name="Picture 6" descr="C:\Users\1\Desktop\101MSDCF\2020-10-24\0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643050"/>
            <a:ext cx="857256" cy="1524011"/>
          </a:xfrm>
          <a:prstGeom prst="rect">
            <a:avLst/>
          </a:prstGeom>
          <a:noFill/>
        </p:spPr>
      </p:pic>
      <p:pic>
        <p:nvPicPr>
          <p:cNvPr id="6151" name="Picture 7" descr="C:\Users\1\Desktop\101MSDCF\2020-10-24\0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3571876"/>
            <a:ext cx="1214446" cy="1624337"/>
          </a:xfrm>
          <a:prstGeom prst="rect">
            <a:avLst/>
          </a:prstGeom>
          <a:noFill/>
        </p:spPr>
      </p:pic>
      <p:pic>
        <p:nvPicPr>
          <p:cNvPr id="6152" name="Picture 8" descr="C:\Users\1\Desktop\101MSDCF\2020-10-24\1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2428868"/>
            <a:ext cx="1196306" cy="1596738"/>
          </a:xfrm>
          <a:prstGeom prst="rect">
            <a:avLst/>
          </a:prstGeom>
          <a:noFill/>
        </p:spPr>
      </p:pic>
      <p:pic>
        <p:nvPicPr>
          <p:cNvPr id="6153" name="Picture 9" descr="C:\Users\1\Desktop\101MSDCF\2020-10-24\1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4071942"/>
            <a:ext cx="1178727" cy="1571636"/>
          </a:xfrm>
          <a:prstGeom prst="rect">
            <a:avLst/>
          </a:prstGeom>
          <a:noFill/>
        </p:spPr>
      </p:pic>
      <p:pic>
        <p:nvPicPr>
          <p:cNvPr id="6154" name="Picture 10" descr="C:\Users\1\Desktop\101MSDCF\2020-10-24\1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2714620"/>
            <a:ext cx="1178727" cy="1571636"/>
          </a:xfrm>
          <a:prstGeom prst="rect">
            <a:avLst/>
          </a:prstGeom>
          <a:noFill/>
        </p:spPr>
      </p:pic>
      <p:pic>
        <p:nvPicPr>
          <p:cNvPr id="6155" name="Picture 11" descr="C:\Users\1\Desktop\101MSDCF\2020-10-24\25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4214818"/>
            <a:ext cx="1085899" cy="1643074"/>
          </a:xfrm>
          <a:prstGeom prst="rect">
            <a:avLst/>
          </a:prstGeom>
          <a:noFill/>
        </p:spPr>
      </p:pic>
      <p:pic>
        <p:nvPicPr>
          <p:cNvPr id="6156" name="Picture 12" descr="C:\Users\1\Desktop\101MSDCF\2020-10-24\25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12" y="3071810"/>
            <a:ext cx="1232306" cy="1643075"/>
          </a:xfrm>
          <a:prstGeom prst="rect">
            <a:avLst/>
          </a:prstGeom>
          <a:noFill/>
        </p:spPr>
      </p:pic>
      <p:pic>
        <p:nvPicPr>
          <p:cNvPr id="6157" name="Picture 13" descr="C:\Users\1\Desktop\101MSDCF\2020-10-24\26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496" y="4286256"/>
            <a:ext cx="1143008" cy="1524011"/>
          </a:xfrm>
          <a:prstGeom prst="rect">
            <a:avLst/>
          </a:prstGeom>
          <a:noFill/>
        </p:spPr>
      </p:pic>
      <p:pic>
        <p:nvPicPr>
          <p:cNvPr id="6158" name="Picture 14" descr="C:\Users\1\Desktop\101MSDCF\2020-10-24\26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2066" y="4714884"/>
            <a:ext cx="1339464" cy="1785952"/>
          </a:xfrm>
          <a:prstGeom prst="rect">
            <a:avLst/>
          </a:prstGeom>
          <a:noFill/>
        </p:spPr>
      </p:pic>
      <p:pic>
        <p:nvPicPr>
          <p:cNvPr id="6159" name="Picture 15" descr="C:\Users\1\Desktop\101MSDCF\2020-10-24\37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9058" y="1571612"/>
            <a:ext cx="1193572" cy="1214446"/>
          </a:xfrm>
          <a:prstGeom prst="rect">
            <a:avLst/>
          </a:prstGeom>
          <a:noFill/>
        </p:spPr>
      </p:pic>
      <p:pic>
        <p:nvPicPr>
          <p:cNvPr id="6160" name="Picture 16" descr="C:\Users\1\Desktop\101MSDCF\2020-10-24\37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7488" y="4786322"/>
            <a:ext cx="1214446" cy="1619261"/>
          </a:xfrm>
          <a:prstGeom prst="rect">
            <a:avLst/>
          </a:prstGeom>
          <a:noFill/>
        </p:spPr>
      </p:pic>
      <p:pic>
        <p:nvPicPr>
          <p:cNvPr id="6161" name="Picture 17" descr="C:\Users\1\Desktop\101MSDCF\2020-10-24\38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14480" y="5072074"/>
            <a:ext cx="1006379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43042" y="428604"/>
            <a:ext cx="65008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Литературная викторина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«Путешествие по сказкам»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1\Desktop\фото\IMG_20201030_16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1982405" cy="2643206"/>
          </a:xfrm>
          <a:prstGeom prst="rect">
            <a:avLst/>
          </a:prstGeom>
          <a:noFill/>
        </p:spPr>
      </p:pic>
      <p:pic>
        <p:nvPicPr>
          <p:cNvPr id="7171" name="Picture 3" descr="C:\Users\1\Desktop\фото\IMG_20201030_160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71678"/>
            <a:ext cx="2211066" cy="2574639"/>
          </a:xfrm>
          <a:prstGeom prst="rect">
            <a:avLst/>
          </a:prstGeom>
          <a:noFill/>
        </p:spPr>
      </p:pic>
      <p:pic>
        <p:nvPicPr>
          <p:cNvPr id="7172" name="Picture 4" descr="C:\Users\1\Desktop\фото\IMG_20201030_16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071678"/>
            <a:ext cx="2571768" cy="22974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42860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Comic Sans MS" pitchFamily="66" charset="0"/>
              </a:rPr>
              <a:t>Форма проведения итогового мероприятия: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2928934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Спасибо за внимание.</a:t>
            </a:r>
            <a:endParaRPr lang="ru-RU" sz="4400" b="1" i="1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forchel.ru/images/ramki/big/ramka-mal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183"/>
            <a:ext cx="9144000" cy="68661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428604"/>
            <a:ext cx="6643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Вид проекта: </a:t>
            </a:r>
            <a:r>
              <a:rPr lang="ru-RU" sz="2800" dirty="0" smtClean="0">
                <a:latin typeface="Comic Sans MS" pitchFamily="66" charset="0"/>
              </a:rPr>
              <a:t> информационно - творческий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Продолжительность проекта: </a:t>
            </a:r>
            <a:r>
              <a:rPr lang="ru-RU" sz="2800" dirty="0" smtClean="0">
                <a:latin typeface="Comic Sans MS" pitchFamily="66" charset="0"/>
              </a:rPr>
              <a:t>краткосрочный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Реализация проекта: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с 19.10.2020 по 30.10.2020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Участники проекта: </a:t>
            </a:r>
            <a:r>
              <a:rPr lang="ru-RU" sz="2800" dirty="0" smtClean="0">
                <a:latin typeface="Comic Sans MS" pitchFamily="66" charset="0"/>
              </a:rPr>
              <a:t>дети, родители, воспитатели подготовительной группы «Ягодка»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428604"/>
            <a:ext cx="6357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u="sng" dirty="0" smtClean="0">
                <a:solidFill>
                  <a:srgbClr val="002060"/>
                </a:solidFill>
                <a:latin typeface="Comic Sans MS" pitchFamily="66" charset="0"/>
              </a:rPr>
              <a:t>Актуальность проекта: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928669"/>
            <a:ext cx="67866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Чтение сказок родители заменяют просмотром мультфильмов сомнительного содержания, забывая о том, что сказки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 историческое, литературное наследие, имеющее воспитательное значение.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Из сказок дети черпают множество познаний: первые представления о времени и пространстве, о связи человека с природой, предметным миром. Дошкольники сталкиваются с такими сложнейшими явлениями и чувствами, как жизнь и смерть, любовь и ненависть; гнев и сострадание, измена и коварство. Форма изображения этих явлений особая, сказочная, доступная пониманию ребенка, а высота проявлений, нравственный смысл остаются подлинными,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взрослыми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. Поэтому те уроки, которые дает сказка,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 это уроки на всю жизнь и для больших, и для маленьких.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OpenSans"/>
                <a:ea typeface="Times New Roman" pitchFamily="18" charset="0"/>
                <a:cs typeface="Times New Roman" pitchFamily="18" charset="0"/>
              </a:rPr>
              <a:t>Язык сказок отличается большой живописностью. В нем много метких сравнений, эпитетов, образных выражений, диалогов, песенок, ритмичных повторов, которые помогают ребенку развивать речь. На сегодняшнем этапе жизни современного общества данная тема является актуальной.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42860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Задачи проекта: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857231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для детей:</a:t>
            </a:r>
            <a:endParaRPr lang="ru-RU" sz="12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Коррекционно-образовательные: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расширить представление детей о сказках;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формировать умение детей рассуждать;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формировать умение выразительно читать стихи, инсценировать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эпизоды сказок;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обогащать и расширять словарный запас детей.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Коррекционно-развивающие: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развивать умения применять свои знания в беседе, добиваться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связных высказываний;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развивать у детей образное мышление, фантазию, творческие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способности;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Коррекционно-воспитательные: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воспитывать чувства дружбы и коллективизма;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воспитывать культуру речи.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643314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206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lang="ru-RU" sz="12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способствовать созданию в семье благоприятных условий для развития ребенка, с учетом опыта детей приобретенного в детском саду;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способствовать развитию совместного творчества родителей и детей;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развивать у родителей способность видеть в ребенке личность, уважать его мнение, обсуждать с ним предстоящую работу;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 заинтересовать родителей жизнью группы, вызвать желание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участвовать в ней.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71604" y="5214950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для педагогов: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 развивать творческий потенциал ребенка;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 показать родителям знания и умения детей, приобретенные в ходе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реализации проекта.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7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7" y="500042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u="sng" dirty="0" smtClean="0">
                <a:solidFill>
                  <a:srgbClr val="002060"/>
                </a:solidFill>
                <a:latin typeface="Comic Sans MS" pitchFamily="66" charset="0"/>
              </a:rPr>
              <a:t>Подготовительный этап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28" y="1000108"/>
            <a:ext cx="728667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РАБОТА С ДЕТЬМИ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Предварительные беседы по теме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Подбор иллюстраций, книг, видео и аудиозаписей, настольно-печатных и дидактических игр по теме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Изготовление декораций к сказкам, костюмов сказочных героев, атрибутов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Оформление уголка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Сказочный </a:t>
            </a:r>
            <a:r>
              <a:rPr lang="ru-RU" sz="1600" dirty="0" err="1" smtClean="0">
                <a:solidFill>
                  <a:srgbClr val="000000"/>
                </a:solidFill>
                <a:latin typeface="OpenSans"/>
                <a:ea typeface="Times New Roman" pitchFamily="18" charset="0"/>
                <a:cs typeface="Times New Roman" pitchFamily="18" charset="0"/>
              </a:rPr>
              <a:t>речевичок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71604" y="3000372"/>
            <a:ext cx="6715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Педагогические ресурсы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Интернет-ресурсы, методические пособия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Русские народные пословицы, поговорки, загадки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Книги русских народных сказок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Разные виды театров (кукольного, настольного, пальчикового)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OpenSans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формление уголка для родителей по сказкам.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00166" y="4929198"/>
            <a:ext cx="6643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Ознакомление с темой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Консультирование родителей по теме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Изготовление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/и для развития речи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Чтение сказок с детьми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00042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Предполагаемые результаты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00166" y="1071546"/>
            <a:ext cx="68580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Активизация связной речи детей, расширение словаря, совершенствование звукопроизношения.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Появление познавательного интереса к сказке и русскому народному творчеству.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Появление умения связно, последовательно и выразительно пересказывать сказки.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Высокие стабильно положительные результаты в коррекционной педагогической работе в процессе формирования связной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Творческие, партнёрские отношения между всеми участниками образовательного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Пополнение речевого уголка играми по развитию речи. (сделанные родителями).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614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Деятельностный</a:t>
            </a:r>
            <a:r>
              <a:rPr lang="ru-RU" altLang="ru-RU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этап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1357298"/>
            <a:ext cx="59293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Приемы обучения детей рассказыванию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Знакомство со сказками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office-apps.net/uploads/posts/2019-08/1565518053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428604"/>
            <a:ext cx="2786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Беседы:</a:t>
            </a:r>
            <a:endParaRPr lang="ru-RU" sz="4400" u="sng" dirty="0">
              <a:solidFill>
                <a:srgbClr val="00206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14414" y="1214423"/>
            <a:ext cx="7500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Беседа о бережном отношении к книге, театральным атрибутам.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2071678"/>
            <a:ext cx="7715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Беседа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Различные виды театров и театральных кукол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OpenSans" charset="0"/>
                <a:ea typeface="Times New Roman" pitchFamily="18" charset="0"/>
                <a:cs typeface="Times New Roman" pitchFamily="18" charset="0"/>
              </a:rPr>
              <a:t> на основе презентации.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28728" y="3000372"/>
            <a:ext cx="71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OpenSans"/>
                <a:ea typeface="Times New Roman" pitchFamily="18" charset="0"/>
                <a:cs typeface="Times New Roman" pitchFamily="18" charset="0"/>
              </a:rPr>
              <a:t>Беседы с детьми: "Моя любимая сказка", "Правила общения с книгой"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908</Words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96</cp:revision>
  <dcterms:created xsi:type="dcterms:W3CDTF">2020-11-01T11:43:32Z</dcterms:created>
  <dcterms:modified xsi:type="dcterms:W3CDTF">2020-11-04T12:06:08Z</dcterms:modified>
</cp:coreProperties>
</file>